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924eb8980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924eb898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924eb898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924eb898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924eb8980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924eb898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924eb8980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924eb898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924eb8980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924eb898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924eb8980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924eb898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924eb8980_0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924eb898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924eb8980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924eb898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924eb898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924eb898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924eb898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924eb89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924eb8980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924eb898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924eb8980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924eb898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924eb8980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924eb89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924eb8980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924eb898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924eb8980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924eb898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ETF Analysis and </a:t>
            </a:r>
            <a:r>
              <a:rPr lang="en"/>
              <a:t>Forecasting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 Jeff, Exzavier, Nipun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(cont’d)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471900" y="1919075"/>
            <a:ext cx="3226500" cy="31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Correlation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observed a higher </a:t>
            </a:r>
            <a:r>
              <a:rPr lang="en"/>
              <a:t>correlation</a:t>
            </a:r>
            <a:r>
              <a:rPr lang="en"/>
              <a:t> between OIH and IYE as we expected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975" y="1818613"/>
            <a:ext cx="4012285" cy="33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(cont’d)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9176"/>
            <a:ext cx="9144000" cy="36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(cont’d)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471900" y="1919075"/>
            <a:ext cx="3226500" cy="15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Annualized</a:t>
            </a:r>
            <a:r>
              <a:rPr lang="en"/>
              <a:t> Sharpe ratio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OIH had highest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Industry</a:t>
            </a:r>
            <a:r>
              <a:rPr lang="en"/>
              <a:t> standard rates sharpe ratio of 1 as “acceptable”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325" y="1718138"/>
            <a:ext cx="4405254" cy="33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263" y="3675900"/>
            <a:ext cx="2093764" cy="11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does this data mean?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correlation is there, if any?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Which ETF is the best investment?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Noticed the mirroring of STDs (volatility) of all 3 ETFs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ETF Forecasting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Cleanup</a:t>
            </a:r>
            <a:endParaRPr/>
          </a:p>
        </p:txBody>
      </p:sp>
      <p:sp>
        <p:nvSpPr>
          <p:cNvPr id="156" name="Google Shape;156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Imports and new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Dotenv &amp; Alpaca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Placing data in one dataframe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Number of simulations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weights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Span of forecast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471900" y="1919075"/>
            <a:ext cx="35217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Line plot of simulations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Note 600 and 1000 day mark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Outlier at ~800 day mark</a:t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125" y="1724850"/>
            <a:ext cx="4799675" cy="33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471900" y="1919075"/>
            <a:ext cx="35217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25" y="1698325"/>
            <a:ext cx="8867275" cy="33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Confidence intervals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Potential return on a set investment shows high risk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There is a 95% </a:t>
            </a:r>
            <a:r>
              <a:rPr lang="en"/>
              <a:t>chance</a:t>
            </a:r>
            <a:r>
              <a:rPr lang="en"/>
              <a:t> that an initial investment of $10,000 in the portfolio over the next 5 years will end within the range of $0 and $17,146.91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expected high correlation between the 3 ETFs and for them to be a relatively stable investment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 saw that this was not the 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Potential explanations of skewed data?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83" name="Google Shape;183;p31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750" y="0"/>
            <a:ext cx="6673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Message and Hypothesis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Goal</a:t>
            </a:r>
            <a:r>
              <a:rPr lang="en"/>
              <a:t>: To analyze the performance of ETFs in the Mining (XME), Oil (OIH) and Energy (IYE) sectors to observe is any correlation in price exists.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also wanted to determine which of the 3 would be the best investment by using Monte Carlo Forecasting to predict future returns.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chose these ETFs since we hypothesized there would be a high degree of correlation and relatively stable prices.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ETF Analysis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Exploration and Cleanup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Import descriptions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Dotenv and Alpaca Keys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Pulling Data and formatting 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 types and Nulls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Dropping unnecessary data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71900" y="1919075"/>
            <a:ext cx="8222100" cy="31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Daily Returns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Dataframe Renaming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Rename ‘Close’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These steps done for all 3 tickers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Concat into one Dataframe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HVplots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Cumulative returns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STD calculations, showing trend of volatility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Oil Had highest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(cont’d)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471900" y="1919075"/>
            <a:ext cx="8222100" cy="31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0" y="1756525"/>
            <a:ext cx="8935075" cy="33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(cont’d)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71900" y="1919075"/>
            <a:ext cx="8222100" cy="31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5" y="1740400"/>
            <a:ext cx="8981700" cy="32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460950" y="7542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(cont’d)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71900" y="1919075"/>
            <a:ext cx="8222100" cy="31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1832450"/>
            <a:ext cx="8222099" cy="31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